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77" r:id="rId3"/>
    <p:sldId id="270" r:id="rId4"/>
    <p:sldId id="275" r:id="rId5"/>
    <p:sldId id="272" r:id="rId6"/>
    <p:sldId id="257" r:id="rId7"/>
    <p:sldId id="273" r:id="rId8"/>
    <p:sldId id="274" r:id="rId9"/>
    <p:sldId id="276" r:id="rId10"/>
    <p:sldId id="261" r:id="rId11"/>
    <p:sldId id="259" r:id="rId12"/>
    <p:sldId id="260" r:id="rId13"/>
    <p:sldId id="278" r:id="rId14"/>
    <p:sldId id="280" r:id="rId15"/>
    <p:sldId id="281" r:id="rId16"/>
    <p:sldId id="263" r:id="rId17"/>
    <p:sldId id="262" r:id="rId18"/>
    <p:sldId id="269" r:id="rId19"/>
    <p:sldId id="264" r:id="rId20"/>
    <p:sldId id="267" r:id="rId21"/>
    <p:sldId id="265" r:id="rId22"/>
    <p:sldId id="266" r:id="rId23"/>
    <p:sldId id="268" r:id="rId24"/>
    <p:sldId id="271" r:id="rId25"/>
    <p:sldId id="282" r:id="rId26"/>
    <p:sldId id="283" r:id="rId27"/>
    <p:sldId id="279" r:id="rId28"/>
    <p:sldId id="258"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220" autoAdjust="0"/>
  </p:normalViewPr>
  <p:slideViewPr>
    <p:cSldViewPr snapToGrid="0">
      <p:cViewPr varScale="1">
        <p:scale>
          <a:sx n="90" d="100"/>
          <a:sy n="90" d="100"/>
        </p:scale>
        <p:origin x="135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 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6</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7</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8</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25</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9681059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134299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08597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9827553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2629713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144348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5383628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7722627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474321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1139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1E6C1C17-F6D2-4837-9EF5-FC0DAD2A94FE}" type="datetimeFigureOut">
              <a:rPr lang="zh-CN" altLang="en-US" smtClean="0"/>
              <a:t>2019/7/13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6136635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E6C1C17-F6D2-4837-9EF5-FC0DAD2A94FE}" type="datetimeFigureOut">
              <a:rPr lang="zh-CN" altLang="en-US" smtClean="0"/>
              <a:t>2019/7/13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867413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2"/>
          <a:stretch>
            <a:fillRect/>
          </a:stretch>
        </p:blipFill>
        <p:spPr>
          <a:xfrm>
            <a:off x="1606732" y="2553882"/>
            <a:ext cx="7781925" cy="3057525"/>
          </a:xfrm>
          <a:prstGeom prst="rect">
            <a:avLst/>
          </a:prstGeom>
        </p:spPr>
      </p:pic>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90026" y="789176"/>
            <a:ext cx="10939243" cy="3693319"/>
          </a:xfrm>
          <a:prstGeom prst="rect">
            <a:avLst/>
          </a:prstGeom>
        </p:spPr>
        <p:txBody>
          <a:bodyPr wrap="square">
            <a:spAutoFit/>
          </a:bodyPr>
          <a:lstStyle/>
          <a:p>
            <a:r>
              <a:rPr lang="zh-CN" altLang="en-US" dirty="0"/>
              <a:t>unity分为两部分来做，一个是迪斯尼漫反射，还有一个是兰伯特漫反射，兰伯特漫反射更节省一些，效果并每有太大的差异迪斯尼漫反射</a:t>
            </a:r>
            <a:r>
              <a:rPr lang="zh-CN" altLang="en-US" dirty="0" smtClean="0"/>
              <a:t>：</a:t>
            </a:r>
            <a:endParaRPr lang="en-US" altLang="zh-CN" dirty="0" smtClean="0"/>
          </a:p>
          <a:p>
            <a:r>
              <a:rPr lang="zh-CN" altLang="en-US" dirty="0" smtClean="0"/>
              <a:t>half </a:t>
            </a:r>
            <a:r>
              <a:rPr lang="zh-CN" altLang="en-US" dirty="0"/>
              <a:t>DisneyDiffuse(half NdotV, half NdotL, half LdotH, half perceptualRoughness</a:t>
            </a:r>
            <a:r>
              <a:rPr lang="zh-CN" altLang="en-US" dirty="0" smtClean="0"/>
              <a:t>)</a:t>
            </a:r>
            <a:endParaRPr lang="en-US" altLang="zh-CN" dirty="0" smtClean="0"/>
          </a:p>
          <a:p>
            <a:r>
              <a:rPr lang="zh-CN" altLang="en-US" dirty="0" smtClean="0"/>
              <a:t>{    </a:t>
            </a:r>
            <a:endParaRPr lang="en-US" altLang="zh-CN" dirty="0" smtClean="0"/>
          </a:p>
          <a:p>
            <a:r>
              <a:rPr lang="zh-CN" altLang="en-US" dirty="0" smtClean="0"/>
              <a:t>half </a:t>
            </a:r>
            <a:r>
              <a:rPr lang="zh-CN" altLang="en-US" dirty="0"/>
              <a:t>fd90 = 0.5 + 2 * LdotH * LdotH * perceptualRoughness;    </a:t>
            </a:r>
            <a:endParaRPr lang="en-US" altLang="zh-CN" dirty="0" smtClean="0"/>
          </a:p>
          <a:p>
            <a:r>
              <a:rPr lang="zh-CN" altLang="en-US" dirty="0" smtClean="0"/>
              <a:t>half </a:t>
            </a:r>
            <a:r>
              <a:rPr lang="zh-CN" altLang="en-US" dirty="0"/>
              <a:t>lightScatter   = (1 + (fd90 - 1) * Pow5(1 - NdotL));    </a:t>
            </a:r>
            <a:endParaRPr lang="en-US" altLang="zh-CN" dirty="0" smtClean="0"/>
          </a:p>
          <a:p>
            <a:r>
              <a:rPr lang="zh-CN" altLang="en-US" dirty="0" smtClean="0"/>
              <a:t>half </a:t>
            </a:r>
            <a:r>
              <a:rPr lang="zh-CN" altLang="en-US" dirty="0"/>
              <a:t>viewScatter    = (1 + (fd90 - 1) * Pow5(1 - NdotV));    </a:t>
            </a:r>
            <a:endParaRPr lang="en-US" altLang="zh-CN" dirty="0" smtClean="0"/>
          </a:p>
          <a:p>
            <a:r>
              <a:rPr lang="zh-CN" altLang="en-US" dirty="0" smtClean="0"/>
              <a:t>return </a:t>
            </a:r>
            <a:r>
              <a:rPr lang="zh-CN" altLang="en-US" dirty="0"/>
              <a:t>lightScatter * viewScatter</a:t>
            </a:r>
            <a:r>
              <a:rPr lang="zh-CN" altLang="en-US" dirty="0" smtClean="0"/>
              <a:t>;</a:t>
            </a:r>
            <a:endParaRPr lang="en-US" altLang="zh-CN" dirty="0" smtClean="0"/>
          </a:p>
          <a:p>
            <a:r>
              <a:rPr lang="zh-CN" altLang="en-US" dirty="0" smtClean="0"/>
              <a:t>}</a:t>
            </a:r>
            <a:endParaRPr lang="en-US" altLang="zh-CN" dirty="0" smtClean="0"/>
          </a:p>
          <a:p>
            <a:r>
              <a:rPr lang="zh-CN" altLang="en-US" dirty="0" smtClean="0"/>
              <a:t>那么</a:t>
            </a:r>
            <a:r>
              <a:rPr lang="zh-CN" altLang="en-US" dirty="0"/>
              <a:t>得出的结果就是</a:t>
            </a:r>
            <a:r>
              <a:rPr lang="zh-CN" altLang="en-US" dirty="0" smtClean="0"/>
              <a:t>：</a:t>
            </a:r>
            <a:endParaRPr lang="en-US" altLang="zh-CN" dirty="0" smtClean="0"/>
          </a:p>
          <a:p>
            <a:r>
              <a:rPr lang="zh-CN" altLang="en-US" dirty="0" smtClean="0"/>
              <a:t>directDiffuse </a:t>
            </a:r>
            <a:r>
              <a:rPr lang="zh-CN" altLang="en-US" dirty="0"/>
              <a:t>= lightScatter * viewScatter </a:t>
            </a:r>
            <a:r>
              <a:rPr lang="zh-CN" altLang="en-US" dirty="0" smtClean="0"/>
              <a:t>;</a:t>
            </a:r>
            <a:endParaRPr lang="en-US" altLang="zh-CN" dirty="0" smtClean="0"/>
          </a:p>
          <a:p>
            <a:r>
              <a:rPr lang="zh-CN" altLang="en-US" dirty="0" smtClean="0"/>
              <a:t>这个</a:t>
            </a:r>
            <a:r>
              <a:rPr lang="zh-CN" altLang="en-US" dirty="0"/>
              <a:t>函数计算的结果 还需要 *NdotL*atten*LightColor,而的出来的结果其实就是漫反射系数 ，比lanbert好的一点 ，是随着粗造度的变化，效果稍有变化。directDiffuse *=  NdotL * attenColor</a:t>
            </a:r>
            <a:r>
              <a:rPr lang="zh-CN" altLang="en-US" dirty="0" smtClean="0"/>
              <a:t>;</a:t>
            </a:r>
            <a:endParaRPr lang="zh-CN" altLang="en-US" dirty="0"/>
          </a:p>
        </p:txBody>
      </p:sp>
    </p:spTree>
    <p:extLst>
      <p:ext uri="{BB962C8B-B14F-4D97-AF65-F5344CB8AC3E}">
        <p14:creationId xmlns:p14="http://schemas.microsoft.com/office/powerpoint/2010/main" val="20389468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微表面分布函数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a:blip r:embed="rId2"/>
          <a:stretch>
            <a:fillRect/>
          </a:stretch>
        </p:blipFill>
        <p:spPr>
          <a:xfrm>
            <a:off x="2053046" y="1690688"/>
            <a:ext cx="4856117" cy="4907004"/>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微表面分布函数</a:t>
            </a:r>
            <a:r>
              <a:rPr lang="zh-CN" altLang="en-US" sz="2800" b="1" dirty="0"/>
              <a:t>（</a:t>
            </a:r>
            <a:r>
              <a:rPr lang="en-US" altLang="zh-CN" sz="2800" b="1" dirty="0"/>
              <a:t>Normal Distribution Function)</a:t>
            </a:r>
            <a:endParaRPr lang="zh-CN" altLang="en-US" dirty="0"/>
          </a:p>
        </p:txBody>
      </p:sp>
      <p:sp>
        <p:nvSpPr>
          <p:cNvPr id="3" name="内容占位符 2"/>
          <p:cNvSpPr>
            <a:spLocks noGrp="1"/>
          </p:cNvSpPr>
          <p:nvPr>
            <p:ph idx="1"/>
          </p:nvPr>
        </p:nvSpPr>
        <p:spPr>
          <a:xfrm>
            <a:off x="957942" y="2066257"/>
            <a:ext cx="10515600" cy="4351338"/>
          </a:xfrm>
        </p:spPr>
        <p:txBody>
          <a:bodyPr/>
          <a:lstStyle/>
          <a:p>
            <a:endParaRPr lang="zh-CN" altLang="en-US" dirty="0"/>
          </a:p>
        </p:txBody>
      </p:sp>
      <p:pic>
        <p:nvPicPr>
          <p:cNvPr id="4" name="图片 3"/>
          <p:cNvPicPr>
            <a:picLocks noChangeAspect="1"/>
          </p:cNvPicPr>
          <p:nvPr/>
        </p:nvPicPr>
        <p:blipFill>
          <a:blip r:embed="rId2"/>
          <a:stretch>
            <a:fillRect/>
          </a:stretch>
        </p:blipFill>
        <p:spPr>
          <a:xfrm>
            <a:off x="12192000" y="5197725"/>
            <a:ext cx="5610225" cy="5648325"/>
          </a:xfrm>
          <a:prstGeom prst="rect">
            <a:avLst/>
          </a:prstGeom>
        </p:spPr>
      </p:pic>
      <p:pic>
        <p:nvPicPr>
          <p:cNvPr id="2050" name="Picture 2" descr="http://www.resetoter.cn/wp-content/uploads/2018/05/img_5af463cba218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7500" y="1288381"/>
            <a:ext cx="5524500" cy="5810251"/>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4"/>
          <a:stretch>
            <a:fillRect/>
          </a:stretch>
        </p:blipFill>
        <p:spPr>
          <a:xfrm>
            <a:off x="1057275" y="1485900"/>
            <a:ext cx="5267325" cy="5372100"/>
          </a:xfrm>
          <a:prstGeom prst="rect">
            <a:avLst/>
          </a:prstGeom>
        </p:spPr>
      </p:pic>
    </p:spTree>
    <p:extLst>
      <p:ext uri="{BB962C8B-B14F-4D97-AF65-F5344CB8AC3E}">
        <p14:creationId xmlns:p14="http://schemas.microsoft.com/office/powerpoint/2010/main" val="28275702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r>
              <a:rPr lang="en-US" altLang="zh-CN" dirty="0" smtClean="0"/>
              <a:t>TODO </a:t>
            </a:r>
            <a:r>
              <a:rPr lang="zh-CN" altLang="en-US" dirty="0" smtClean="0"/>
              <a:t>阿狸的</a:t>
            </a:r>
            <a:r>
              <a:rPr lang="en-US" altLang="zh-CN" dirty="0" err="1" smtClean="0"/>
              <a:t>pbr</a:t>
            </a:r>
            <a:r>
              <a:rPr lang="zh-CN" altLang="en-US" dirty="0" smtClean="0"/>
              <a:t>图片</a:t>
            </a:r>
            <a:endParaRPr lang="zh-CN" altLang="en-US" dirty="0"/>
          </a:p>
        </p:txBody>
      </p:sp>
    </p:spTree>
    <p:extLst>
      <p:ext uri="{BB962C8B-B14F-4D97-AF65-F5344CB8AC3E}">
        <p14:creationId xmlns:p14="http://schemas.microsoft.com/office/powerpoint/2010/main" val="23247586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Fresnel </a:t>
            </a:r>
            <a:r>
              <a:rPr lang="zh-CN" altLang="en-US" dirty="0" smtClean="0"/>
              <a:t>菲涅尔方程</a:t>
            </a:r>
            <a:endParaRPr lang="zh-CN" altLang="en-US" dirty="0"/>
          </a:p>
        </p:txBody>
      </p:sp>
      <p:pic>
        <p:nvPicPr>
          <p:cNvPr id="4" name="图片 3"/>
          <p:cNvPicPr>
            <a:picLocks noChangeAspect="1"/>
          </p:cNvPicPr>
          <p:nvPr/>
        </p:nvPicPr>
        <p:blipFill>
          <a:blip r:embed="rId2"/>
          <a:stretch>
            <a:fillRect/>
          </a:stretch>
        </p:blipFill>
        <p:spPr>
          <a:xfrm>
            <a:off x="6467475" y="1141503"/>
            <a:ext cx="5724525" cy="5610225"/>
          </a:xfrm>
          <a:prstGeom prst="rect">
            <a:avLst/>
          </a:prstGeom>
        </p:spPr>
      </p:pic>
      <p:sp>
        <p:nvSpPr>
          <p:cNvPr id="8" name="文本框 7"/>
          <p:cNvSpPr txBox="1"/>
          <p:nvPr/>
        </p:nvSpPr>
        <p:spPr>
          <a:xfrm>
            <a:off x="1031966" y="2808514"/>
            <a:ext cx="1800493" cy="369332"/>
          </a:xfrm>
          <a:prstGeom prst="rect">
            <a:avLst/>
          </a:prstGeom>
          <a:noFill/>
        </p:spPr>
        <p:txBody>
          <a:bodyPr wrap="none" rtlCol="0">
            <a:spAutoFit/>
          </a:bodyPr>
          <a:lstStyle/>
          <a:p>
            <a:r>
              <a:rPr lang="zh-CN" altLang="en-US" dirty="0" smtClean="0"/>
              <a:t>描述被反射光线</a:t>
            </a:r>
            <a:endParaRPr lang="zh-CN" altLang="en-US" dirty="0"/>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2"/>
          <a:srcRect r="92839"/>
          <a:stretch/>
        </p:blipFill>
        <p:spPr>
          <a:xfrm>
            <a:off x="6627181" y="1690688"/>
            <a:ext cx="505139" cy="4351338"/>
          </a:xfrm>
          <a:prstGeom prst="rect">
            <a:avLst/>
          </a:prstGeom>
        </p:spPr>
      </p:pic>
      <p:pic>
        <p:nvPicPr>
          <p:cNvPr id="205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2"/>
          <a:srcRect l="47778"/>
          <a:stretch/>
        </p:blipFill>
        <p:spPr>
          <a:xfrm>
            <a:off x="7027817" y="1690688"/>
            <a:ext cx="3683726" cy="4351338"/>
          </a:xfrm>
          <a:prstGeom prst="rect">
            <a:avLst/>
          </a:prstGeom>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测试平台：</a:t>
            </a:r>
            <a:r>
              <a:rPr lang="en-US" altLang="zh-CN" dirty="0" smtClean="0"/>
              <a:t>GTX970</a:t>
            </a:r>
            <a:r>
              <a:rPr lang="zh-CN" altLang="en-US" dirty="0" smtClean="0"/>
              <a:t>，</a:t>
            </a:r>
            <a:r>
              <a:rPr lang="en-US" altLang="zh-CN" dirty="0" smtClean="0"/>
              <a:t>PC</a:t>
            </a:r>
            <a:endParaRPr lang="en-US" altLang="zh-CN" dirty="0"/>
          </a:p>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sp>
        <p:nvSpPr>
          <p:cNvPr id="3" name="内容占位符 2"/>
          <p:cNvSpPr>
            <a:spLocks noGrp="1"/>
          </p:cNvSpPr>
          <p:nvPr>
            <p:ph idx="1"/>
          </p:nvPr>
        </p:nvSpPr>
        <p:spPr/>
        <p:txBody>
          <a:bodyPr/>
          <a:lstStyle/>
          <a:p>
            <a:endParaRPr lang="zh-CN" altLang="en-US"/>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endParaRPr lang="zh-CN" altLang="en-US" dirty="0"/>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a:xfrm>
            <a:off x="838200" y="365125"/>
            <a:ext cx="10515600" cy="1325563"/>
          </a:xfrm>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646331"/>
          </a:xfrm>
          <a:prstGeom prst="rect">
            <a:avLst/>
          </a:prstGeom>
        </p:spPr>
        <p:txBody>
          <a:bodyPr wrap="square">
            <a:spAutoFit/>
          </a:bodyPr>
          <a:lstStyle/>
          <a:p>
            <a:r>
              <a:rPr lang="zh-CN" altLang="en-US" b="1" dirty="0">
                <a:solidFill>
                  <a:srgbClr val="1A1A1A"/>
                </a:solidFill>
                <a:latin typeface="-apple-system"/>
              </a:rPr>
              <a:t>能量守恒（</a:t>
            </a:r>
            <a:r>
              <a:rPr lang="en-US" altLang="zh-CN" b="1" dirty="0">
                <a:solidFill>
                  <a:srgbClr val="1A1A1A"/>
                </a:solidFill>
                <a:latin typeface="-apple-system"/>
              </a:rPr>
              <a:t>Energy Conservation</a:t>
            </a:r>
            <a:r>
              <a:rPr lang="zh-CN" altLang="en-US" b="1" dirty="0">
                <a:solidFill>
                  <a:srgbClr val="1A1A1A"/>
                </a:solidFill>
                <a:latin typeface="-apple-system"/>
              </a:rPr>
              <a:t>）</a:t>
            </a:r>
            <a:r>
              <a:rPr lang="zh-CN" altLang="en-US"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983" y="2199772"/>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6126" y="2199771"/>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942437" y="5538099"/>
            <a:ext cx="2254833" cy="369332"/>
          </a:xfrm>
          <a:prstGeom prst="rect">
            <a:avLst/>
          </a:prstGeom>
          <a:noFill/>
        </p:spPr>
        <p:txBody>
          <a:bodyPr wrap="square" rtlCol="0">
            <a:spAutoFit/>
          </a:bodyPr>
          <a:lstStyle/>
          <a:p>
            <a:r>
              <a:rPr lang="zh-CN" altLang="en-US" dirty="0" smtClean="0"/>
              <a:t>不带</a:t>
            </a:r>
            <a:r>
              <a:rPr lang="en-US" altLang="zh-CN" dirty="0" err="1" smtClean="0"/>
              <a:t>fresnel</a:t>
            </a:r>
            <a:r>
              <a:rPr lang="zh-CN" altLang="en-US" dirty="0" smtClean="0"/>
              <a:t>效果</a:t>
            </a:r>
            <a:endParaRPr lang="zh-CN" altLang="en-US" dirty="0"/>
          </a:p>
        </p:txBody>
      </p:sp>
      <p:sp>
        <p:nvSpPr>
          <p:cNvPr id="8" name="文本框 7"/>
          <p:cNvSpPr txBox="1"/>
          <p:nvPr/>
        </p:nvSpPr>
        <p:spPr>
          <a:xfrm>
            <a:off x="7173830" y="5538099"/>
            <a:ext cx="1959709" cy="369332"/>
          </a:xfrm>
          <a:prstGeom prst="rect">
            <a:avLst/>
          </a:prstGeom>
          <a:noFill/>
        </p:spPr>
        <p:txBody>
          <a:bodyPr wrap="square" rtlCol="0">
            <a:spAutoFit/>
          </a:bodyPr>
          <a:lstStyle/>
          <a:p>
            <a:r>
              <a:rPr lang="zh-CN" altLang="en-US" dirty="0" smtClean="0"/>
              <a:t>带</a:t>
            </a:r>
            <a:r>
              <a:rPr lang="en-US" altLang="zh-CN" dirty="0" err="1" smtClean="0"/>
              <a:t>fresnel</a:t>
            </a:r>
            <a:r>
              <a:rPr lang="zh-CN" altLang="en-US" dirty="0" smtClean="0"/>
              <a:t>效果</a:t>
            </a:r>
            <a:endParaRPr lang="zh-CN" altLang="en-US"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a:xfrm>
            <a:off x="838200" y="365125"/>
            <a:ext cx="10515600" cy="1325563"/>
          </a:xfrm>
        </p:spPr>
        <p:txBody>
          <a:bodyPr/>
          <a:lstStyle/>
          <a:p>
            <a:r>
              <a:rPr lang="zh-CN" altLang="en-US" dirty="0" smtClean="0"/>
              <a:t>菲涅尔反射</a:t>
            </a:r>
            <a:endParaRPr lang="zh-CN" altLang="en-US"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mc:Choice xmlns:a14="http://schemas.microsoft.com/office/drawing/2010/main"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a:t>
                </a:r>
                <a:r>
                  <a:rPr lang="zh-CN" altLang="zh-CN" sz="2800" dirty="0">
                    <a:solidFill>
                      <a:srgbClr val="24292E"/>
                    </a:solidFill>
                    <a:ea typeface="微软雅黑" panose="020B0503020204020204" pitchFamily="34" charset="-122"/>
                  </a:rPr>
                  <a:t>入射光亮度。</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a:t>
                </a:r>
                <a:r>
                  <a:rPr lang="zh-CN" altLang="zh-CN" sz="2800" dirty="0">
                    <a:solidFill>
                      <a:srgbClr val="24292E"/>
                    </a:solidFill>
                    <a:ea typeface="微软雅黑" panose="020B0503020204020204" pitchFamily="34" charset="-122"/>
                  </a:rPr>
                  <a:t>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3025" y="28241"/>
            <a:ext cx="7038975" cy="379095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3984</TotalTime>
  <Words>921</Words>
  <Application>Microsoft Office PowerPoint</Application>
  <PresentationFormat>宽屏</PresentationFormat>
  <Paragraphs>136</Paragraphs>
  <Slides>28</Slides>
  <Notes>7</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28</vt:i4>
      </vt:variant>
    </vt:vector>
  </HeadingPairs>
  <TitlesOfParts>
    <vt:vector size="35" baseType="lpstr">
      <vt:lpstr>-apple-system</vt:lpstr>
      <vt:lpstr>等线</vt:lpstr>
      <vt:lpstr>等线 Light</vt:lpstr>
      <vt:lpstr>微软雅黑</vt:lpstr>
      <vt:lpstr>Arial</vt:lpstr>
      <vt:lpstr>Cambria Math</vt:lpstr>
      <vt:lpstr>Office 主题​​</vt:lpstr>
      <vt:lpstr>基于物理的渲染及卡通渲染</vt:lpstr>
      <vt:lpstr>PowerPoint 演示文稿</vt:lpstr>
      <vt:lpstr>微平面理论</vt:lpstr>
      <vt:lpstr>微平面理论</vt:lpstr>
      <vt:lpstr>微平面理论</vt:lpstr>
      <vt:lpstr>能量守恒</vt:lpstr>
      <vt:lpstr>菲涅尔反射</vt:lpstr>
      <vt:lpstr>菲涅尔反射</vt:lpstr>
      <vt:lpstr>反射方程</vt:lpstr>
      <vt:lpstr>传统光照模型</vt:lpstr>
      <vt:lpstr>传统光照模型·Blinn-Phong</vt:lpstr>
      <vt:lpstr>Blinn-Phong和PBR的对比</vt:lpstr>
      <vt:lpstr>PowerPoint 演示文稿</vt:lpstr>
      <vt:lpstr>PowerPoint 演示文稿</vt:lpstr>
      <vt:lpstr>时间节点和目的</vt:lpstr>
      <vt:lpstr>PowerPoint 演示文稿</vt:lpstr>
      <vt:lpstr>微表面分布函数（Normal Distribution Function)</vt:lpstr>
      <vt:lpstr>微表面分布函数（Normal Distribution Function)</vt:lpstr>
      <vt:lpstr>球谐光照</vt:lpstr>
      <vt:lpstr>Fresnel 菲涅尔方程</vt:lpstr>
      <vt:lpstr>球谐函数的基函数</vt:lpstr>
      <vt:lpstr>PowerPoint 演示文稿</vt:lpstr>
      <vt:lpstr>Phong和Blinn-Phong的区别</vt:lpstr>
      <vt:lpstr>Gamma矫正</vt:lpstr>
      <vt:lpstr>性能对比</vt:lpstr>
      <vt:lpstr>性能对比</vt:lpstr>
      <vt:lpstr>Reference</vt:lpstr>
      <vt:lpstr>HDR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luxury lu</cp:lastModifiedBy>
  <cp:revision>51</cp:revision>
  <dcterms:created xsi:type="dcterms:W3CDTF">2019-07-09T03:22:15Z</dcterms:created>
  <dcterms:modified xsi:type="dcterms:W3CDTF">2019-07-14T12:57:06Z</dcterms:modified>
</cp:coreProperties>
</file>